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 id="263" r:id="rId9"/>
    <p:sldId id="264" r:id="rId10"/>
    <p:sldId id="267" r:id="rId11"/>
    <p:sldId id="265"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17" name="16 - Θέση υποσέλιδου"/>
          <p:cNvSpPr>
            <a:spLocks noGrp="1"/>
          </p:cNvSpPr>
          <p:nvPr>
            <p:ph type="ftr" sz="quarter" idx="11"/>
          </p:nvPr>
        </p:nvSpPr>
        <p:spPr/>
        <p:txBody>
          <a:bodyPr/>
          <a:lstStyle>
            <a:extLst/>
          </a:lstStyle>
          <a:p>
            <a:endParaRPr lang="el-GR" dirty="0"/>
          </a:p>
        </p:txBody>
      </p:sp>
      <p:sp>
        <p:nvSpPr>
          <p:cNvPr id="29" name="28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4E111DC4-8AB6-4288-8AB5-B797993201C3}" type="datetimeFigureOut">
              <a:rPr lang="el-GR" smtClean="0"/>
              <a:t>28/1/2018</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D1806EE-AD9E-48BA-B8F6-07C400999346}" type="slidenum">
              <a:rPr lang="el-GR" smtClean="0"/>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4E111DC4-8AB6-4288-8AB5-B797993201C3}" type="datetimeFigureOut">
              <a:rPr lang="el-GR" smtClean="0"/>
              <a:t>28/1/2018</a:t>
            </a:fld>
            <a:endParaRPr lang="el-GR" dirty="0"/>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dirty="0"/>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1D1806EE-AD9E-48BA-B8F6-07C400999346}" type="slidenum">
              <a:rPr lang="el-GR" smtClean="0"/>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E111DC4-8AB6-4288-8AB5-B797993201C3}" type="datetimeFigureOut">
              <a:rPr lang="el-GR" smtClean="0"/>
              <a:t>28/1/2018</a:t>
            </a:fld>
            <a:endParaRPr lang="el-GR" dirty="0"/>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dirty="0"/>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1D1806EE-AD9E-48BA-B8F6-07C400999346}" type="slidenum">
              <a:rPr lang="el-GR" smtClean="0"/>
              <a:t>‹#›</a:t>
            </a:fld>
            <a:endParaRPr lang="el-GR"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l.wikipedia.org/wiki/%CE%9A%CE%BF%CE%B9%CE%BD%CF%89%CE%BD%CE%B9%CE%BF%CE%BB%CF%8C%CE%B3%CE%BF%CF%82" TargetMode="External"/><Relationship Id="rId3" Type="http://schemas.openxmlformats.org/officeDocument/2006/relationships/hyperlink" Target="https://el.wikipedia.org/wiki/1930" TargetMode="External"/><Relationship Id="rId7" Type="http://schemas.openxmlformats.org/officeDocument/2006/relationships/hyperlink" Target="https://el.wikipedia.org/wiki/%CE%A6%CE%B9%CE%BB%CF%8C%CF%83%CE%BF%CF%86%CE%BF%CF%82" TargetMode="External"/><Relationship Id="rId2" Type="http://schemas.openxmlformats.org/officeDocument/2006/relationships/hyperlink" Target="https://el.wikipedia.org/wiki/1_%CE%91%CF%85%CE%B3%CE%BF%CF%8D%CF%83%CF%84%CE%BF%CF%85" TargetMode="External"/><Relationship Id="rId1" Type="http://schemas.openxmlformats.org/officeDocument/2006/relationships/slideLayout" Target="../slideLayouts/slideLayout1.xml"/><Relationship Id="rId6" Type="http://schemas.openxmlformats.org/officeDocument/2006/relationships/hyperlink" Target="https://el.wikipedia.org/wiki/%CE%93%CE%B1%CE%BB%CE%BB%CE%AF%CE%B1" TargetMode="External"/><Relationship Id="rId5" Type="http://schemas.openxmlformats.org/officeDocument/2006/relationships/hyperlink" Target="https://el.wikipedia.org/wiki/2002" TargetMode="External"/><Relationship Id="rId10" Type="http://schemas.openxmlformats.org/officeDocument/2006/relationships/image" Target="../media/image2.jpeg"/><Relationship Id="rId4" Type="http://schemas.openxmlformats.org/officeDocument/2006/relationships/hyperlink" Target="https://el.wikipedia.org/wiki/23_%CE%99%CE%B1%CE%BD%CE%BF%CF%85%CE%B1%CF%81%CE%AF%CE%BF%CF%85" TargetMode="External"/><Relationship Id="rId9" Type="http://schemas.openxmlformats.org/officeDocument/2006/relationships/hyperlink" Target="https://el.wikipedia.org/w/index.php?title=%CE%9A%CE%BF%CE%B9%CE%BD%CF%89%CE%BD%CE%B9%CE%BA%CF%8C%CF%82_%CE%B5%CF%80%CE%B9%CF%83%CF%84%CE%AE%CE%BC%CE%BF%CE%BD%CE%B1%CF%82&amp;action=edit&amp;redlink=1"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hyperlink" Target="https://el.wikipedia.org/wiki/%CE%9A%CE%BF%CE%B9%CE%BD%CF%89%CE%BD%CE%B9%CE%BF%CE%BB%CE%BF%CE%B3%CE%AF%CE%B1"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s://el.wikipedia.org/wiki/%CE%94%CE%B5%CE%BA%CE%B1%CE%B5%CF%84%CE%AF%CE%B1_1980" TargetMode="External"/><Relationship Id="rId5" Type="http://schemas.openxmlformats.org/officeDocument/2006/relationships/hyperlink" Target="https://el.wikipedia.org/wiki/%CE%A0%CE%B1%CF%81%CE%AF%CF%83%CE%B9" TargetMode="External"/><Relationship Id="rId4" Type="http://schemas.openxmlformats.org/officeDocument/2006/relationships/hyperlink" Target="https://el.wikipedia.org/wiki/%CE%A6%CE%B9%CE%BB%CE%BF%CF%83%CE%BF%CF%86%CE%AF%CE%B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357166"/>
            <a:ext cx="7772400" cy="1571635"/>
          </a:xfrm>
        </p:spPr>
        <p:txBody>
          <a:bodyPr/>
          <a:lstStyle/>
          <a:p>
            <a:pPr algn="ctr"/>
            <a:r>
              <a:rPr lang="el-GR" sz="3600" dirty="0" smtClean="0">
                <a:solidFill>
                  <a:schemeClr val="tx2"/>
                </a:solidFill>
                <a:latin typeface="Comic Sans MS" pitchFamily="66" charset="0"/>
                <a:ea typeface="+mn-ea"/>
                <a:cs typeface="+mn-cs"/>
              </a:rPr>
              <a:t>Πιέρ Μπουρντιέ</a:t>
            </a:r>
          </a:p>
        </p:txBody>
      </p:sp>
      <p:sp>
        <p:nvSpPr>
          <p:cNvPr id="3" name="2 - Υπότιτλος"/>
          <p:cNvSpPr>
            <a:spLocks noGrp="1"/>
          </p:cNvSpPr>
          <p:nvPr>
            <p:ph type="subTitle" idx="1"/>
          </p:nvPr>
        </p:nvSpPr>
        <p:spPr>
          <a:xfrm>
            <a:off x="1000100" y="4857760"/>
            <a:ext cx="4257676" cy="2357454"/>
          </a:xfrm>
        </p:spPr>
        <p:txBody>
          <a:bodyPr>
            <a:noAutofit/>
          </a:bodyPr>
          <a:lstStyle/>
          <a:p>
            <a:r>
              <a:rPr lang="el-GR" sz="3600" dirty="0" smtClean="0">
                <a:solidFill>
                  <a:schemeClr val="tx2"/>
                </a:solidFill>
                <a:latin typeface="Comic Sans MS" pitchFamily="66" charset="0"/>
              </a:rPr>
              <a:t>Ο Πιέρ </a:t>
            </a:r>
            <a:r>
              <a:rPr lang="el-GR" sz="3600" dirty="0" smtClean="0">
                <a:solidFill>
                  <a:schemeClr val="tx2"/>
                </a:solidFill>
                <a:latin typeface="Comic Sans MS" pitchFamily="66" charset="0"/>
              </a:rPr>
              <a:t>Μπουρντιέ</a:t>
            </a:r>
            <a:r>
              <a:rPr lang="el-GR" sz="3600" dirty="0" smtClean="0">
                <a:solidFill>
                  <a:schemeClr val="tx2"/>
                </a:solidFill>
                <a:latin typeface="Comic Sans MS" pitchFamily="66" charset="0"/>
              </a:rPr>
              <a:t> </a:t>
            </a:r>
            <a:r>
              <a:rPr lang="el-GR" sz="3600" dirty="0" smtClean="0">
                <a:solidFill>
                  <a:schemeClr val="tx2"/>
                </a:solidFill>
                <a:latin typeface="Comic Sans MS" pitchFamily="66" charset="0"/>
              </a:rPr>
              <a:t>(</a:t>
            </a:r>
            <a:r>
              <a:rPr lang="el-GR" sz="3600" dirty="0" smtClean="0">
                <a:solidFill>
                  <a:schemeClr val="tx2"/>
                </a:solidFill>
                <a:latin typeface="Comic Sans MS" pitchFamily="66" charset="0"/>
              </a:rPr>
              <a:t> </a:t>
            </a:r>
            <a:r>
              <a:rPr lang="el-GR" sz="3600" dirty="0" smtClean="0">
                <a:solidFill>
                  <a:schemeClr val="tx2"/>
                </a:solidFill>
                <a:latin typeface="Comic Sans MS" pitchFamily="66" charset="0"/>
                <a:hlinkClick r:id="rId2" tooltip="1 Αυγούστου"/>
              </a:rPr>
              <a:t>1 Αυγούστου</a:t>
            </a:r>
            <a:r>
              <a:rPr lang="el-GR" sz="3600" dirty="0" smtClean="0">
                <a:solidFill>
                  <a:schemeClr val="tx2"/>
                </a:solidFill>
                <a:latin typeface="Comic Sans MS" pitchFamily="66" charset="0"/>
              </a:rPr>
              <a:t> </a:t>
            </a:r>
            <a:r>
              <a:rPr lang="el-GR" sz="3600" dirty="0" smtClean="0">
                <a:solidFill>
                  <a:schemeClr val="tx2"/>
                </a:solidFill>
                <a:latin typeface="Comic Sans MS" pitchFamily="66" charset="0"/>
                <a:hlinkClick r:id="rId3" tooltip="1930"/>
              </a:rPr>
              <a:t>1930</a:t>
            </a:r>
            <a:r>
              <a:rPr lang="el-GR" sz="3600" dirty="0" smtClean="0">
                <a:solidFill>
                  <a:schemeClr val="tx2"/>
                </a:solidFill>
                <a:latin typeface="Comic Sans MS" pitchFamily="66" charset="0"/>
              </a:rPr>
              <a:t>-</a:t>
            </a:r>
            <a:r>
              <a:rPr lang="el-GR" sz="3600" dirty="0" smtClean="0">
                <a:solidFill>
                  <a:schemeClr val="tx2"/>
                </a:solidFill>
                <a:latin typeface="Comic Sans MS" pitchFamily="66" charset="0"/>
                <a:hlinkClick r:id="rId4" tooltip="23 Ιανουαρίου"/>
              </a:rPr>
              <a:t>23 Ιανουαρίου</a:t>
            </a:r>
            <a:r>
              <a:rPr lang="el-GR" sz="3600" dirty="0" smtClean="0">
                <a:solidFill>
                  <a:schemeClr val="tx2"/>
                </a:solidFill>
                <a:latin typeface="Comic Sans MS" pitchFamily="66" charset="0"/>
              </a:rPr>
              <a:t> </a:t>
            </a:r>
            <a:r>
              <a:rPr lang="el-GR" sz="3600" dirty="0" smtClean="0">
                <a:solidFill>
                  <a:schemeClr val="tx2"/>
                </a:solidFill>
                <a:latin typeface="Comic Sans MS" pitchFamily="66" charset="0"/>
                <a:hlinkClick r:id="rId5" tooltip="2002"/>
              </a:rPr>
              <a:t>2002</a:t>
            </a:r>
            <a:r>
              <a:rPr lang="el-GR" sz="3600" dirty="0" smtClean="0">
                <a:solidFill>
                  <a:schemeClr val="tx2"/>
                </a:solidFill>
                <a:latin typeface="Comic Sans MS" pitchFamily="66" charset="0"/>
              </a:rPr>
              <a:t>) ήταν </a:t>
            </a:r>
            <a:r>
              <a:rPr lang="el-GR" sz="3600" dirty="0" smtClean="0">
                <a:solidFill>
                  <a:schemeClr val="tx2"/>
                </a:solidFill>
                <a:latin typeface="Comic Sans MS" pitchFamily="66" charset="0"/>
                <a:hlinkClick r:id="rId6" tooltip="Γαλλία"/>
              </a:rPr>
              <a:t>Γάλλος</a:t>
            </a:r>
            <a:r>
              <a:rPr lang="el-GR" sz="3600" dirty="0" smtClean="0">
                <a:solidFill>
                  <a:schemeClr val="tx2"/>
                </a:solidFill>
                <a:latin typeface="Comic Sans MS" pitchFamily="66" charset="0"/>
              </a:rPr>
              <a:t> </a:t>
            </a:r>
            <a:r>
              <a:rPr lang="el-GR" sz="3600" dirty="0" smtClean="0">
                <a:solidFill>
                  <a:schemeClr val="tx2"/>
                </a:solidFill>
                <a:latin typeface="Comic Sans MS" pitchFamily="66" charset="0"/>
                <a:hlinkClick r:id="rId7" tooltip="Φιλόσοφος"/>
              </a:rPr>
              <a:t>φιλόσοφος</a:t>
            </a:r>
            <a:r>
              <a:rPr lang="el-GR" sz="3600" dirty="0" smtClean="0">
                <a:solidFill>
                  <a:schemeClr val="tx2"/>
                </a:solidFill>
                <a:latin typeface="Comic Sans MS" pitchFamily="66" charset="0"/>
              </a:rPr>
              <a:t>, </a:t>
            </a:r>
            <a:r>
              <a:rPr lang="el-GR" sz="3600" dirty="0" smtClean="0">
                <a:solidFill>
                  <a:schemeClr val="tx2"/>
                </a:solidFill>
                <a:latin typeface="Comic Sans MS" pitchFamily="66" charset="0"/>
                <a:hlinkClick r:id="rId8" tooltip="Κοινωνιολόγος"/>
              </a:rPr>
              <a:t>κοινωνιολόγος</a:t>
            </a:r>
            <a:r>
              <a:rPr lang="el-GR" sz="3600" dirty="0" smtClean="0">
                <a:solidFill>
                  <a:schemeClr val="tx2"/>
                </a:solidFill>
                <a:latin typeface="Comic Sans MS" pitchFamily="66" charset="0"/>
              </a:rPr>
              <a:t> και </a:t>
            </a:r>
            <a:r>
              <a:rPr lang="el-GR" sz="3600" dirty="0" smtClean="0">
                <a:solidFill>
                  <a:schemeClr val="tx2"/>
                </a:solidFill>
                <a:latin typeface="Comic Sans MS" pitchFamily="66" charset="0"/>
                <a:hlinkClick r:id="rId9" tooltip="Κοινωνικός επιστήμονας (δεν έχει γραφτεί ακόμα)"/>
              </a:rPr>
              <a:t>κοινωνικός επιστήμονας</a:t>
            </a:r>
            <a:r>
              <a:rPr lang="el-GR" sz="3600" dirty="0" smtClean="0">
                <a:solidFill>
                  <a:schemeClr val="tx2"/>
                </a:solidFill>
                <a:latin typeface="Comic Sans MS" pitchFamily="66" charset="0"/>
              </a:rPr>
              <a:t>.</a:t>
            </a:r>
          </a:p>
          <a:p>
            <a:endParaRPr lang="el-GR" sz="3600" dirty="0">
              <a:latin typeface="Comic Sans MS" pitchFamily="66" charset="0"/>
            </a:endParaRPr>
          </a:p>
        </p:txBody>
      </p:sp>
      <p:pic>
        <p:nvPicPr>
          <p:cNvPr id="4" name="3 - Εικόνα" descr="pier_mpoyrntie.jpg"/>
          <p:cNvPicPr>
            <a:picLocks noChangeAspect="1"/>
          </p:cNvPicPr>
          <p:nvPr/>
        </p:nvPicPr>
        <p:blipFill>
          <a:blip r:embed="rId10"/>
          <a:stretch>
            <a:fillRect/>
          </a:stretch>
        </p:blipFill>
        <p:spPr>
          <a:xfrm>
            <a:off x="5929322" y="1500174"/>
            <a:ext cx="3002968" cy="384220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0"/>
            <a:ext cx="7772400" cy="914400"/>
          </a:xfrm>
        </p:spPr>
        <p:txBody>
          <a:bodyPr/>
          <a:lstStyle/>
          <a:p>
            <a:pPr algn="ctr"/>
            <a:r>
              <a:rPr lang="el-GR" sz="3600" dirty="0" smtClean="0">
                <a:solidFill>
                  <a:schemeClr val="tx2"/>
                </a:solidFill>
                <a:latin typeface="Comic Sans MS" pitchFamily="66" charset="0"/>
                <a:ea typeface="+mn-ea"/>
                <a:cs typeface="+mn-cs"/>
              </a:rPr>
              <a:t>Είδη κεφαλαίων</a:t>
            </a:r>
            <a:r>
              <a:rPr lang="el-GR" dirty="0" smtClean="0"/>
              <a:t/>
            </a:r>
            <a:br>
              <a:rPr lang="el-GR" dirty="0" smtClean="0"/>
            </a:br>
            <a:endParaRPr lang="el-GR" dirty="0"/>
          </a:p>
        </p:txBody>
      </p:sp>
      <p:sp>
        <p:nvSpPr>
          <p:cNvPr id="3" name="2 - Θέση περιεχομένου"/>
          <p:cNvSpPr>
            <a:spLocks noGrp="1"/>
          </p:cNvSpPr>
          <p:nvPr>
            <p:ph idx="1"/>
          </p:nvPr>
        </p:nvSpPr>
        <p:spPr>
          <a:xfrm>
            <a:off x="-142908" y="571480"/>
            <a:ext cx="9286908" cy="4572000"/>
          </a:xfrm>
        </p:spPr>
        <p:txBody>
          <a:bodyPr>
            <a:noAutofit/>
          </a:bodyPr>
          <a:lstStyle/>
          <a:p>
            <a:pPr>
              <a:buNone/>
            </a:pPr>
            <a:r>
              <a:rPr lang="el-GR" sz="3600" spc="-100" dirty="0" smtClean="0">
                <a:solidFill>
                  <a:schemeClr val="tx2"/>
                </a:solidFill>
                <a:latin typeface="Comic Sans MS" pitchFamily="66" charset="0"/>
              </a:rPr>
              <a:t>   Εκτός </a:t>
            </a:r>
            <a:r>
              <a:rPr lang="el-GR" sz="3600" spc="-100" dirty="0" smtClean="0">
                <a:solidFill>
                  <a:schemeClr val="tx2"/>
                </a:solidFill>
                <a:latin typeface="Comic Sans MS" pitchFamily="66" charset="0"/>
              </a:rPr>
              <a:t>από το οικονομικό κεφάλαιο, τα άτομα στις συναλλαγές τους διαχειρίζονται «πολιτισμικό κεφάλαιο», «συμβολικό κεφάλαιο», «γλωσσικό κεφάλαιο». </a:t>
            </a:r>
            <a:r>
              <a:rPr lang="el-GR" sz="3600" spc="-100" dirty="0" smtClean="0">
                <a:solidFill>
                  <a:schemeClr val="tx2"/>
                </a:solidFill>
                <a:latin typeface="Comic Sans MS" pitchFamily="66" charset="0"/>
              </a:rPr>
              <a:t>Διαρκής </a:t>
            </a:r>
            <a:r>
              <a:rPr lang="el-GR" sz="3600" spc="-100" dirty="0" smtClean="0">
                <a:solidFill>
                  <a:schemeClr val="tx2"/>
                </a:solidFill>
                <a:latin typeface="Comic Sans MS" pitchFamily="66" charset="0"/>
              </a:rPr>
              <a:t>είναι η σύνδεση πράξεων </a:t>
            </a:r>
            <a:r>
              <a:rPr lang="el-GR" sz="3600" spc="-100" dirty="0" smtClean="0">
                <a:solidFill>
                  <a:schemeClr val="tx2"/>
                </a:solidFill>
                <a:latin typeface="Comic Sans MS" pitchFamily="66" charset="0"/>
              </a:rPr>
              <a:t>και συμφερόντων</a:t>
            </a:r>
            <a:r>
              <a:rPr lang="el-GR" sz="3600" spc="-100" dirty="0" smtClean="0">
                <a:solidFill>
                  <a:schemeClr val="tx2"/>
                </a:solidFill>
                <a:latin typeface="Comic Sans MS" pitchFamily="66" charset="0"/>
              </a:rPr>
              <a:t>. </a:t>
            </a:r>
            <a:r>
              <a:rPr lang="el-GR" sz="3600" spc="-100" dirty="0" smtClean="0">
                <a:solidFill>
                  <a:schemeClr val="tx2"/>
                </a:solidFill>
                <a:latin typeface="Comic Sans MS" pitchFamily="66" charset="0"/>
              </a:rPr>
              <a:t>. </a:t>
            </a:r>
            <a:r>
              <a:rPr lang="el-GR" sz="3600" spc="-100" dirty="0" smtClean="0">
                <a:solidFill>
                  <a:schemeClr val="tx2"/>
                </a:solidFill>
                <a:latin typeface="Comic Sans MS" pitchFamily="66" charset="0"/>
              </a:rPr>
              <a:t>Κάθε πεδίο είναι </a:t>
            </a:r>
            <a:r>
              <a:rPr lang="el-GR" sz="3600" spc="-100" dirty="0" smtClean="0">
                <a:solidFill>
                  <a:schemeClr val="tx2"/>
                </a:solidFill>
                <a:latin typeface="Comic Sans MS" pitchFamily="66" charset="0"/>
              </a:rPr>
              <a:t>δομημένο </a:t>
            </a:r>
            <a:r>
              <a:rPr lang="el-GR" sz="3600" spc="-100" dirty="0" smtClean="0">
                <a:solidFill>
                  <a:schemeClr val="tx2"/>
                </a:solidFill>
                <a:latin typeface="Comic Sans MS" pitchFamily="66" charset="0"/>
              </a:rPr>
              <a:t>και ταυτοχρόνως βρίσκεται σε συνεχή διαδικασία δόμησης. Οι πρακτικές ενός πεδίου μπορεί να μην υπακούουν σε μια αυστηρά οικονομική </a:t>
            </a:r>
            <a:r>
              <a:rPr lang="el-GR" sz="3600" spc="-100" dirty="0" smtClean="0">
                <a:solidFill>
                  <a:schemeClr val="tx2"/>
                </a:solidFill>
                <a:latin typeface="Comic Sans MS" pitchFamily="66" charset="0"/>
              </a:rPr>
              <a:t>λογική, </a:t>
            </a:r>
            <a:r>
              <a:rPr lang="el-GR" sz="3600" spc="-100" dirty="0" smtClean="0">
                <a:solidFill>
                  <a:schemeClr val="tx2"/>
                </a:solidFill>
                <a:latin typeface="Comic Sans MS" pitchFamily="66" charset="0"/>
              </a:rPr>
              <a:t>παρ’ όλα αυτά ακολουθούν μια λογική που είναι οικονομική με την ευρύτερη </a:t>
            </a:r>
            <a:r>
              <a:rPr lang="el-GR" sz="3600" spc="-100" dirty="0" smtClean="0">
                <a:solidFill>
                  <a:schemeClr val="tx2"/>
                </a:solidFill>
                <a:latin typeface="Comic Sans MS" pitchFamily="66" charset="0"/>
              </a:rPr>
              <a:t>έννοια</a:t>
            </a:r>
            <a:r>
              <a:rPr lang="el-GR" sz="3600" spc="-100" dirty="0" smtClean="0">
                <a:solidFill>
                  <a:schemeClr val="tx2"/>
                </a:solidFill>
                <a:latin typeface="Comic Sans MS" pitchFamily="66" charset="0"/>
              </a:rPr>
              <a:t>.</a:t>
            </a:r>
            <a:endParaRPr lang="el-GR" sz="3600" spc="-100" dirty="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0"/>
            <a:ext cx="7772400" cy="914400"/>
          </a:xfrm>
        </p:spPr>
        <p:txBody>
          <a:bodyPr/>
          <a:lstStyle/>
          <a:p>
            <a:pPr algn="ctr"/>
            <a:r>
              <a:rPr lang="el-GR" sz="3600" dirty="0" smtClean="0">
                <a:solidFill>
                  <a:schemeClr val="tx2"/>
                </a:solidFill>
                <a:latin typeface="Comic Sans MS" pitchFamily="66" charset="0"/>
                <a:ea typeface="+mn-ea"/>
                <a:cs typeface="+mn-cs"/>
              </a:rPr>
              <a:t>Το έργο του στην Ελλάδα </a:t>
            </a:r>
            <a:r>
              <a:rPr lang="el-GR" dirty="0" smtClean="0"/>
              <a:t/>
            </a:r>
            <a:br>
              <a:rPr lang="el-GR" dirty="0" smtClean="0"/>
            </a:br>
            <a:endParaRPr lang="el-GR" dirty="0"/>
          </a:p>
        </p:txBody>
      </p:sp>
      <p:sp>
        <p:nvSpPr>
          <p:cNvPr id="3" name="2 - Θέση περιεχομένου"/>
          <p:cNvSpPr>
            <a:spLocks noGrp="1"/>
          </p:cNvSpPr>
          <p:nvPr>
            <p:ph idx="1"/>
          </p:nvPr>
        </p:nvSpPr>
        <p:spPr>
          <a:xfrm>
            <a:off x="0" y="785794"/>
            <a:ext cx="9358346" cy="4572000"/>
          </a:xfrm>
        </p:spPr>
        <p:txBody>
          <a:bodyPr>
            <a:noAutofit/>
          </a:bodyPr>
          <a:lstStyle/>
          <a:p>
            <a:pPr>
              <a:buNone/>
            </a:pPr>
            <a:r>
              <a:rPr lang="el-GR" sz="3600" spc="-100" dirty="0" smtClean="0">
                <a:solidFill>
                  <a:schemeClr val="tx2"/>
                </a:solidFill>
                <a:latin typeface="Comic Sans MS" pitchFamily="66" charset="0"/>
              </a:rPr>
              <a:t>  Το </a:t>
            </a:r>
            <a:r>
              <a:rPr lang="el-GR" sz="3600" spc="-100" dirty="0" smtClean="0">
                <a:solidFill>
                  <a:schemeClr val="tx2"/>
                </a:solidFill>
                <a:latin typeface="Comic Sans MS" pitchFamily="66" charset="0"/>
              </a:rPr>
              <a:t>έργο του Πιερ </a:t>
            </a:r>
            <a:r>
              <a:rPr lang="el-GR" sz="3600" spc="-100" dirty="0" smtClean="0">
                <a:solidFill>
                  <a:schemeClr val="tx2"/>
                </a:solidFill>
                <a:latin typeface="Comic Sans MS" pitchFamily="66" charset="0"/>
              </a:rPr>
              <a:t>Μπουρντιέ δεν είναι άγνωστο στην Ελλάδα. Η πρώτη συστηματική αναφορά στις απόψεις του για την εκπαιδευτική ανισότητα γίνεται από την Aννα Φραγκουδάκη στην «Κοινωνιολογία της εκπαίδευσης» Για την παρουσίαση του Μπουρντιέ στο ελληνικό κοινό καθοριστική έχει σταθεί η συμβολή του κοινωνιολόγου Νίκου Παναγιωτόπουλου. </a:t>
            </a:r>
            <a:r>
              <a:rPr lang="el-GR" sz="3600" spc="-100" dirty="0" smtClean="0">
                <a:solidFill>
                  <a:schemeClr val="tx2"/>
                </a:solidFill>
                <a:latin typeface="Comic Sans MS" pitchFamily="66" charset="0"/>
              </a:rPr>
              <a:t>Ωστόσο, πολλά βιβλία του έχουν </a:t>
            </a:r>
            <a:r>
              <a:rPr lang="el-GR" sz="3600" spc="-100" dirty="0" smtClean="0">
                <a:solidFill>
                  <a:schemeClr val="tx2"/>
                </a:solidFill>
                <a:latin typeface="Comic Sans MS" pitchFamily="66" charset="0"/>
              </a:rPr>
              <a:t>μεταφραστεί.  </a:t>
            </a:r>
            <a:r>
              <a:rPr lang="el-GR" sz="3600" spc="-100" dirty="0" smtClean="0">
                <a:solidFill>
                  <a:schemeClr val="tx2"/>
                </a:solidFill>
                <a:latin typeface="Comic Sans MS" pitchFamily="66" charset="0"/>
              </a:rPr>
              <a:t>Άρθρα του φιλοξενούνταν συχνά </a:t>
            </a:r>
            <a:r>
              <a:rPr lang="el-GR" sz="3600" spc="-100" dirty="0" smtClean="0">
                <a:solidFill>
                  <a:schemeClr val="tx2"/>
                </a:solidFill>
                <a:latin typeface="Comic Sans MS" pitchFamily="66" charset="0"/>
              </a:rPr>
              <a:t>στον </a:t>
            </a:r>
            <a:r>
              <a:rPr lang="el-GR" sz="3600" spc="-100" dirty="0" smtClean="0">
                <a:solidFill>
                  <a:schemeClr val="tx2"/>
                </a:solidFill>
                <a:latin typeface="Comic Sans MS" pitchFamily="66" charset="0"/>
              </a:rPr>
              <a:t>ελληνικό Τύπο.</a:t>
            </a:r>
          </a:p>
          <a:p>
            <a:endParaRPr lang="el-GR"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a:t>
            </a:r>
            <a:endParaRPr lang="el-GR" dirty="0"/>
          </a:p>
        </p:txBody>
      </p:sp>
      <p:pic>
        <p:nvPicPr>
          <p:cNvPr id="4" name="3 - Θέση περιεχομένου" descr="16174422_1785232428406056_4617642417991330115_nα.jpg"/>
          <p:cNvPicPr>
            <a:picLocks noGrp="1" noChangeAspect="1"/>
          </p:cNvPicPr>
          <p:nvPr>
            <p:ph idx="1"/>
          </p:nvPr>
        </p:nvPicPr>
        <p:blipFill>
          <a:blip r:embed="rId2"/>
          <a:stretch>
            <a:fillRect/>
          </a:stretch>
        </p:blipFill>
        <p:spPr>
          <a:xfrm>
            <a:off x="1500166" y="500042"/>
            <a:ext cx="6786610" cy="3786214"/>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015186" cy="914400"/>
          </a:xfrm>
        </p:spPr>
        <p:txBody>
          <a:bodyPr/>
          <a:lstStyle/>
          <a:p>
            <a:pPr algn="ctr"/>
            <a:r>
              <a:rPr lang="el-GR" sz="3600" dirty="0" smtClean="0">
                <a:solidFill>
                  <a:schemeClr val="tx2"/>
                </a:solidFill>
                <a:latin typeface="Comic Sans MS" pitchFamily="66" charset="0"/>
                <a:ea typeface="+mn-ea"/>
                <a:cs typeface="+mn-cs"/>
              </a:rPr>
              <a:t>Σπουδές</a:t>
            </a:r>
            <a:r>
              <a:rPr lang="el-GR" dirty="0" smtClean="0"/>
              <a:t/>
            </a:r>
            <a:br>
              <a:rPr lang="el-GR" dirty="0" smtClean="0"/>
            </a:br>
            <a:endParaRPr lang="el-GR" dirty="0"/>
          </a:p>
        </p:txBody>
      </p:sp>
      <p:pic>
        <p:nvPicPr>
          <p:cNvPr id="5" name="4 - Εικόνα" descr="Louis Pasteur's laboratory memorial tablet, Ecole Normale Superieure, Paris (1).JPG"/>
          <p:cNvPicPr>
            <a:picLocks noChangeAspect="1"/>
          </p:cNvPicPr>
          <p:nvPr/>
        </p:nvPicPr>
        <p:blipFill>
          <a:blip r:embed="rId2" cstate="print"/>
          <a:stretch>
            <a:fillRect/>
          </a:stretch>
        </p:blipFill>
        <p:spPr>
          <a:xfrm>
            <a:off x="500034" y="0"/>
            <a:ext cx="2571768" cy="1928802"/>
          </a:xfrm>
          <a:prstGeom prst="rect">
            <a:avLst/>
          </a:prstGeom>
        </p:spPr>
      </p:pic>
      <p:pic>
        <p:nvPicPr>
          <p:cNvPr id="7" name="6 - Εικόνα" descr="dscf0146.jpg"/>
          <p:cNvPicPr>
            <a:picLocks noChangeAspect="1"/>
          </p:cNvPicPr>
          <p:nvPr/>
        </p:nvPicPr>
        <p:blipFill>
          <a:blip r:embed="rId3"/>
          <a:stretch>
            <a:fillRect/>
          </a:stretch>
        </p:blipFill>
        <p:spPr>
          <a:xfrm>
            <a:off x="5643570" y="0"/>
            <a:ext cx="3286148" cy="1982643"/>
          </a:xfrm>
          <a:prstGeom prst="rect">
            <a:avLst/>
          </a:prstGeom>
        </p:spPr>
      </p:pic>
      <p:sp>
        <p:nvSpPr>
          <p:cNvPr id="3" name="2 - Θέση περιεχομένου"/>
          <p:cNvSpPr>
            <a:spLocks noGrp="1"/>
          </p:cNvSpPr>
          <p:nvPr>
            <p:ph idx="1"/>
          </p:nvPr>
        </p:nvSpPr>
        <p:spPr>
          <a:xfrm>
            <a:off x="857224" y="1643050"/>
            <a:ext cx="7772400" cy="4572000"/>
          </a:xfrm>
        </p:spPr>
        <p:txBody>
          <a:bodyPr>
            <a:noAutofit/>
          </a:bodyPr>
          <a:lstStyle/>
          <a:p>
            <a:pPr>
              <a:spcBef>
                <a:spcPct val="0"/>
              </a:spcBef>
              <a:buNone/>
            </a:pPr>
            <a:r>
              <a:rPr lang="el-GR" sz="3600" spc="-100" dirty="0" smtClean="0">
                <a:solidFill>
                  <a:schemeClr val="tx2"/>
                </a:solidFill>
                <a:latin typeface="Comic Sans MS" pitchFamily="66" charset="0"/>
              </a:rPr>
              <a:t>   Σπούδασε</a:t>
            </a:r>
            <a:r>
              <a:rPr lang="el-GR" sz="3600" spc="-100" dirty="0" smtClean="0">
                <a:solidFill>
                  <a:schemeClr val="tx2"/>
                </a:solidFill>
                <a:latin typeface="Comic Sans MS" pitchFamily="66" charset="0"/>
              </a:rPr>
              <a:t> </a:t>
            </a:r>
            <a:r>
              <a:rPr lang="el-GR" sz="3600" spc="-100" dirty="0" smtClean="0">
                <a:solidFill>
                  <a:schemeClr val="tx2"/>
                </a:solidFill>
                <a:latin typeface="Comic Sans MS" pitchFamily="66" charset="0"/>
                <a:hlinkClick r:id="rId4" tooltip="Φιλοσοφία"/>
              </a:rPr>
              <a:t>φιλοσοφία</a:t>
            </a:r>
            <a:r>
              <a:rPr lang="el-GR" sz="3600" spc="-100" dirty="0" smtClean="0">
                <a:solidFill>
                  <a:schemeClr val="tx2"/>
                </a:solidFill>
                <a:latin typeface="Comic Sans MS" pitchFamily="66" charset="0"/>
              </a:rPr>
              <a:t> στην </a:t>
            </a:r>
            <a:r>
              <a:rPr lang="el-GR" sz="3600" spc="-100" dirty="0" smtClean="0">
                <a:solidFill>
                  <a:schemeClr val="tx2"/>
                </a:solidFill>
                <a:latin typeface="Comic Sans MS" pitchFamily="66" charset="0"/>
              </a:rPr>
              <a:t>École Normale Supérieure στο </a:t>
            </a:r>
            <a:r>
              <a:rPr lang="el-GR" sz="3600" spc="-100" dirty="0" smtClean="0">
                <a:solidFill>
                  <a:schemeClr val="tx2"/>
                </a:solidFill>
                <a:latin typeface="Comic Sans MS" pitchFamily="66" charset="0"/>
                <a:hlinkClick r:id="rId5" tooltip="Παρίσι"/>
              </a:rPr>
              <a:t>Παρίσι</a:t>
            </a:r>
            <a:r>
              <a:rPr lang="el-GR" sz="3600" spc="-100" dirty="0" smtClean="0">
                <a:solidFill>
                  <a:schemeClr val="tx2"/>
                </a:solidFill>
                <a:latin typeface="Comic Sans MS" pitchFamily="66" charset="0"/>
              </a:rPr>
              <a:t>. Στις αρχές της </a:t>
            </a:r>
            <a:r>
              <a:rPr lang="el-GR" sz="3600" spc="-100" dirty="0" smtClean="0">
                <a:solidFill>
                  <a:schemeClr val="tx2"/>
                </a:solidFill>
                <a:latin typeface="Comic Sans MS" pitchFamily="66" charset="0"/>
                <a:hlinkClick r:id="rId6"/>
              </a:rPr>
              <a:t>δεκαετίας του 1980</a:t>
            </a:r>
            <a:r>
              <a:rPr lang="el-GR" sz="3600" spc="-100" dirty="0" smtClean="0">
                <a:solidFill>
                  <a:schemeClr val="tx2"/>
                </a:solidFill>
                <a:latin typeface="Comic Sans MS" pitchFamily="66" charset="0"/>
              </a:rPr>
              <a:t> κερδίζει την έδρα της </a:t>
            </a:r>
            <a:r>
              <a:rPr lang="el-GR" sz="3600" spc="-100" dirty="0" smtClean="0">
                <a:solidFill>
                  <a:schemeClr val="tx2"/>
                </a:solidFill>
                <a:latin typeface="Comic Sans MS" pitchFamily="66" charset="0"/>
                <a:hlinkClick r:id="rId7" tooltip="Κοινωνιολογία"/>
              </a:rPr>
              <a:t>κοινωνιολογίας</a:t>
            </a:r>
            <a:r>
              <a:rPr lang="el-GR" sz="3600" spc="-100" dirty="0" smtClean="0">
                <a:solidFill>
                  <a:schemeClr val="tx2"/>
                </a:solidFill>
                <a:latin typeface="Comic Sans MS" pitchFamily="66" charset="0"/>
              </a:rPr>
              <a:t> στο Collège de France. Το 1989 ίδρυσε και διηύθυνε την ευρωπαϊκή επιθεώρηση βιβλίου LIBER και το 1996 τον εκδοτικό οίκο «Raison d'Agir».</a:t>
            </a:r>
          </a:p>
          <a:p>
            <a:pPr>
              <a:spcBef>
                <a:spcPct val="0"/>
              </a:spcBef>
              <a:buNone/>
            </a:pPr>
            <a:endParaRPr lang="el-GR" sz="3600" spc="-100" dirty="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0"/>
            <a:ext cx="7772400" cy="914400"/>
          </a:xfrm>
        </p:spPr>
        <p:txBody>
          <a:bodyPr/>
          <a:lstStyle/>
          <a:p>
            <a:pPr algn="ctr"/>
            <a:r>
              <a:rPr lang="el-GR" sz="3300" dirty="0" smtClean="0">
                <a:solidFill>
                  <a:schemeClr val="tx2"/>
                </a:solidFill>
                <a:latin typeface="Comic Sans MS" pitchFamily="66" charset="0"/>
                <a:ea typeface="+mn-ea"/>
                <a:cs typeface="+mn-cs"/>
              </a:rPr>
              <a:t>Επιρροές</a:t>
            </a:r>
            <a:br>
              <a:rPr lang="el-GR" sz="3300" dirty="0" smtClean="0">
                <a:solidFill>
                  <a:schemeClr val="tx2"/>
                </a:solidFill>
                <a:latin typeface="Comic Sans MS" pitchFamily="66" charset="0"/>
                <a:ea typeface="+mn-ea"/>
                <a:cs typeface="+mn-cs"/>
              </a:rPr>
            </a:br>
            <a:endParaRPr lang="el-GR" sz="3300" dirty="0" smtClean="0">
              <a:solidFill>
                <a:schemeClr val="tx2"/>
              </a:solidFill>
              <a:latin typeface="Comic Sans MS" pitchFamily="66" charset="0"/>
              <a:ea typeface="+mn-ea"/>
              <a:cs typeface="+mn-cs"/>
            </a:endParaRPr>
          </a:p>
        </p:txBody>
      </p:sp>
      <p:sp>
        <p:nvSpPr>
          <p:cNvPr id="3" name="2 - Θέση περιεχομένου"/>
          <p:cNvSpPr>
            <a:spLocks noGrp="1"/>
          </p:cNvSpPr>
          <p:nvPr>
            <p:ph idx="1"/>
          </p:nvPr>
        </p:nvSpPr>
        <p:spPr>
          <a:xfrm>
            <a:off x="357158" y="642918"/>
            <a:ext cx="8786842" cy="3714776"/>
          </a:xfrm>
        </p:spPr>
        <p:txBody>
          <a:bodyPr>
            <a:noAutofit/>
          </a:bodyPr>
          <a:lstStyle/>
          <a:p>
            <a:r>
              <a:rPr lang="el-GR" sz="3600" spc="-100" dirty="0" smtClean="0">
                <a:solidFill>
                  <a:schemeClr val="tx2"/>
                </a:solidFill>
                <a:latin typeface="Comic Sans MS" pitchFamily="66" charset="0"/>
              </a:rPr>
              <a:t>Το έργο του Μπουρντιέ έχει επιρροές από την παραδοσιακή ανθρωπολογία και κοινωνιολογία, μια σύνθεση των οποίων έχει ενσωματώσει στη δική του θεωρία. Από τον Βέμπερ διατήρησε τη σημασία της κυριαρχίας και των συμβολικών συστημάτων στην κοινωνική ζωή, όπως επίσης και από την ιδέα των κοινωνικών επιταγών, η οποία θα μεταμορφωθεί τελικά από τον Μπουρντιέ σε μια θεωρία πεδίων.</a:t>
            </a:r>
          </a:p>
          <a:p>
            <a:endParaRPr lang="el-GR"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    </a:t>
            </a:r>
            <a:endParaRPr lang="el-GR" dirty="0"/>
          </a:p>
        </p:txBody>
      </p:sp>
      <p:sp>
        <p:nvSpPr>
          <p:cNvPr id="3" name="2 - Θέση περιεχομένου"/>
          <p:cNvSpPr>
            <a:spLocks noGrp="1"/>
          </p:cNvSpPr>
          <p:nvPr>
            <p:ph idx="1"/>
          </p:nvPr>
        </p:nvSpPr>
        <p:spPr>
          <a:xfrm>
            <a:off x="285720" y="571480"/>
            <a:ext cx="8858280" cy="5500694"/>
          </a:xfrm>
        </p:spPr>
        <p:txBody>
          <a:bodyPr>
            <a:noAutofit/>
          </a:bodyPr>
          <a:lstStyle/>
          <a:p>
            <a:r>
              <a:rPr lang="el-GR" sz="3600" spc="-100" dirty="0" smtClean="0">
                <a:solidFill>
                  <a:schemeClr val="tx2"/>
                </a:solidFill>
                <a:latin typeface="Comic Sans MS" pitchFamily="66" charset="0"/>
              </a:rPr>
              <a:t>Από τον Μαρξ πήρε την ιδέα της 'κοινωνίας' ως το σύνολο των </a:t>
            </a:r>
            <a:r>
              <a:rPr lang="en-US" sz="3600" spc="-100" dirty="0" smtClean="0">
                <a:solidFill>
                  <a:schemeClr val="tx2"/>
                </a:solidFill>
                <a:latin typeface="Comic Sans MS" pitchFamily="66" charset="0"/>
              </a:rPr>
              <a:t>   </a:t>
            </a:r>
            <a:r>
              <a:rPr lang="el-GR" sz="3600" spc="-100" dirty="0" smtClean="0">
                <a:solidFill>
                  <a:schemeClr val="tx2"/>
                </a:solidFill>
                <a:latin typeface="Comic Sans MS" pitchFamily="66" charset="0"/>
              </a:rPr>
              <a:t>κοινωνικών σχέσεων (" ό,τι υπάρχει </a:t>
            </a:r>
            <a:r>
              <a:rPr lang="en-US" sz="3600" spc="-100" dirty="0" smtClean="0">
                <a:solidFill>
                  <a:schemeClr val="tx2"/>
                </a:solidFill>
                <a:latin typeface="Comic Sans MS" pitchFamily="66" charset="0"/>
              </a:rPr>
              <a:t>          </a:t>
            </a:r>
            <a:r>
              <a:rPr lang="el-GR" sz="3600" spc="-100" dirty="0" smtClean="0">
                <a:solidFill>
                  <a:schemeClr val="tx2"/>
                </a:solidFill>
                <a:latin typeface="Comic Sans MS" pitchFamily="66" charset="0"/>
              </a:rPr>
              <a:t>ι στον κοινωνικό κόσμο είναι σχέσεις- όχι διαδράσεις μεταξύ δρώντων ή δι-υποκειμενικοί δεσμοί μεταξύ ατόμων, αλλά αντικειμενικές σχέσεις που υπάρχουν ανεξάρτητα από την ατομική συνείδηση και επιθυμία") και την ανάγκη να αναπτυχθεί διαλεκτικά η κοινωνική θεωρία από την κοινωνική πρακτική.</a:t>
            </a:r>
          </a:p>
          <a:p>
            <a:endParaRPr lang="el-GR" sz="3600" dirty="0"/>
          </a:p>
        </p:txBody>
      </p:sp>
      <p:sp>
        <p:nvSpPr>
          <p:cNvPr id="1536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Θεωρία</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a:t>
            </a:r>
            <a:endParaRPr lang="el-GR" dirty="0"/>
          </a:p>
        </p:txBody>
      </p:sp>
      <p:pic>
        <p:nvPicPr>
          <p:cNvPr id="4" name="3 - Θέση περιεχομένου" descr="Marx.jpg"/>
          <p:cNvPicPr>
            <a:picLocks noGrp="1" noChangeAspect="1"/>
          </p:cNvPicPr>
          <p:nvPr>
            <p:ph idx="1"/>
          </p:nvPr>
        </p:nvPicPr>
        <p:blipFill>
          <a:blip r:embed="rId2"/>
          <a:stretch>
            <a:fillRect/>
          </a:stretch>
        </p:blipFill>
        <p:spPr>
          <a:xfrm>
            <a:off x="4929190" y="642918"/>
            <a:ext cx="4040851" cy="5072066"/>
          </a:xfrm>
        </p:spPr>
      </p:pic>
      <p:pic>
        <p:nvPicPr>
          <p:cNvPr id="5" name="4 - Εικόνα" descr="max-weber.jpg"/>
          <p:cNvPicPr>
            <a:picLocks noChangeAspect="1"/>
          </p:cNvPicPr>
          <p:nvPr/>
        </p:nvPicPr>
        <p:blipFill>
          <a:blip r:embed="rId3"/>
          <a:stretch>
            <a:fillRect/>
          </a:stretch>
        </p:blipFill>
        <p:spPr>
          <a:xfrm>
            <a:off x="714348" y="642918"/>
            <a:ext cx="3838587" cy="507209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142852"/>
            <a:ext cx="7772400" cy="914400"/>
          </a:xfrm>
        </p:spPr>
        <p:txBody>
          <a:bodyPr/>
          <a:lstStyle/>
          <a:p>
            <a:pPr algn="ctr"/>
            <a:r>
              <a:rPr lang="el-GR" sz="3200" dirty="0" smtClean="0">
                <a:solidFill>
                  <a:schemeClr val="tx2"/>
                </a:solidFill>
                <a:latin typeface="Comic Sans MS" pitchFamily="66" charset="0"/>
                <a:ea typeface="+mn-ea"/>
                <a:cs typeface="+mn-cs"/>
              </a:rPr>
              <a:t>Θεωρία</a:t>
            </a:r>
            <a:r>
              <a:rPr lang="el-GR" dirty="0" smtClean="0"/>
              <a:t/>
            </a:r>
            <a:br>
              <a:rPr lang="el-GR" dirty="0" smtClean="0"/>
            </a:br>
            <a:endParaRPr lang="el-GR" dirty="0"/>
          </a:p>
        </p:txBody>
      </p:sp>
      <p:sp>
        <p:nvSpPr>
          <p:cNvPr id="3" name="2 - Θέση περιεχομένου"/>
          <p:cNvSpPr>
            <a:spLocks noGrp="1"/>
          </p:cNvSpPr>
          <p:nvPr>
            <p:ph idx="1"/>
          </p:nvPr>
        </p:nvSpPr>
        <p:spPr>
          <a:xfrm>
            <a:off x="357158" y="785794"/>
            <a:ext cx="8786842" cy="5857916"/>
          </a:xfrm>
        </p:spPr>
        <p:txBody>
          <a:bodyPr>
            <a:noAutofit/>
          </a:bodyPr>
          <a:lstStyle/>
          <a:p>
            <a:pPr>
              <a:buNone/>
            </a:pPr>
            <a:r>
              <a:rPr lang="en-US" sz="3600" dirty="0" smtClean="0"/>
              <a:t>     </a:t>
            </a:r>
            <a:r>
              <a:rPr lang="el-GR" sz="3600" spc="-100" dirty="0" smtClean="0">
                <a:solidFill>
                  <a:schemeClr val="tx2"/>
                </a:solidFill>
                <a:latin typeface="Comic Sans MS" pitchFamily="66" charset="0"/>
              </a:rPr>
              <a:t>Η θεωρία του Μπουρντιέ επιχειρεί ν’ αποφύγει μια σειρά αντιθέσεων, αντινομιών, διαιρέσεων που διέπουν την επιστήμη της κοινωνιολογίας από τη γένεσή της: υποκείμενο–αντικείμενο, άτομο–κοινωνία, βούληση–περιορισμός, πράξη–δομή, ελευθερία–αναγκαιότητα. Οι αντιθέσεις αυτές χαρακτηρίζουν, κατά τον Eρνεστ Γκέλνερ, ολόκληρη τη νεότερη φιλοσοφική παράδοση, και αποκρυσταλλώνονται σε δύο ριζικά διαφορετικούς τρόπους σκέψης.</a:t>
            </a:r>
          </a:p>
          <a:p>
            <a:endParaRPr lang="el-GR" sz="3600" spc="-100" dirty="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214290"/>
            <a:ext cx="7772400" cy="914400"/>
          </a:xfrm>
        </p:spPr>
        <p:txBody>
          <a:bodyPr/>
          <a:lstStyle/>
          <a:p>
            <a:pPr algn="ctr"/>
            <a:r>
              <a:rPr lang="el-GR" sz="3200" dirty="0" smtClean="0">
                <a:solidFill>
                  <a:schemeClr val="tx2"/>
                </a:solidFill>
                <a:latin typeface="Comic Sans MS" pitchFamily="66" charset="0"/>
                <a:ea typeface="+mn-ea"/>
                <a:cs typeface="+mn-cs"/>
              </a:rPr>
              <a:t>Σκεπτικό</a:t>
            </a:r>
            <a:r>
              <a:rPr lang="el-GR" dirty="0" smtClean="0"/>
              <a:t/>
            </a:r>
            <a:br>
              <a:rPr lang="el-GR" dirty="0" smtClean="0"/>
            </a:br>
            <a:endParaRPr lang="el-GR" dirty="0"/>
          </a:p>
        </p:txBody>
      </p:sp>
      <p:sp>
        <p:nvSpPr>
          <p:cNvPr id="3" name="2 - Θέση περιεχομένου"/>
          <p:cNvSpPr>
            <a:spLocks noGrp="1"/>
          </p:cNvSpPr>
          <p:nvPr>
            <p:ph idx="1"/>
          </p:nvPr>
        </p:nvSpPr>
        <p:spPr>
          <a:xfrm>
            <a:off x="142844" y="785794"/>
            <a:ext cx="9001156" cy="4071934"/>
          </a:xfrm>
        </p:spPr>
        <p:txBody>
          <a:bodyPr>
            <a:noAutofit/>
          </a:bodyPr>
          <a:lstStyle/>
          <a:p>
            <a:r>
              <a:rPr lang="el-GR" sz="3600" spc="-100" dirty="0" smtClean="0">
                <a:solidFill>
                  <a:schemeClr val="tx2"/>
                </a:solidFill>
                <a:latin typeface="Comic Sans MS" pitchFamily="66" charset="0"/>
              </a:rPr>
              <a:t>Η ρήξη με τα δεδομένα της άμεσης εμπειρίας είναι ουσιώδες προαπαιτούμενο της επιστημονικής έρευνας. Υπάρχει λοιπόν ανάγκη υπέρβασης του «υποκειμενισμού». Ωστόσο, και ο «αντικειμενισμός» έχει σοβαρά μειονεκτήματα .Αντιλαμβάνεται την κοινωνική πρακτική σαν απλό επιφαινόμενο των δομικών συνθηκών. Επιπλέον, ούτε ο «αντικειμενισμός» ούτε ο «υποκειμενισμός» κατορθώνουν να αναστοχαστούν</a:t>
            </a:r>
            <a:r>
              <a:rPr lang="el-GR" sz="3600" spc="-100" dirty="0" smtClean="0">
                <a:solidFill>
                  <a:schemeClr val="tx2"/>
                </a:solidFill>
                <a:latin typeface="Comic Sans MS" pitchFamily="66" charset="0"/>
              </a:rPr>
              <a:t> τους όρους τους.  </a:t>
            </a:r>
          </a:p>
          <a:p>
            <a:endParaRPr lang="el-GR" sz="3600" spc="-100" dirty="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14414" y="0"/>
            <a:ext cx="7772400" cy="914400"/>
          </a:xfrm>
        </p:spPr>
        <p:txBody>
          <a:bodyPr/>
          <a:lstStyle/>
          <a:p>
            <a:pPr algn="ctr"/>
            <a:r>
              <a:rPr lang="el-GR" sz="3600" dirty="0" smtClean="0">
                <a:solidFill>
                  <a:schemeClr val="tx2"/>
                </a:solidFill>
                <a:latin typeface="Comic Sans MS" pitchFamily="66" charset="0"/>
                <a:ea typeface="+mn-ea"/>
                <a:cs typeface="+mn-cs"/>
              </a:rPr>
              <a:t>Έργα</a:t>
            </a:r>
            <a:br>
              <a:rPr lang="el-GR" sz="3600" dirty="0" smtClean="0">
                <a:solidFill>
                  <a:schemeClr val="tx2"/>
                </a:solidFill>
                <a:latin typeface="Comic Sans MS" pitchFamily="66" charset="0"/>
                <a:ea typeface="+mn-ea"/>
                <a:cs typeface="+mn-cs"/>
              </a:rPr>
            </a:br>
            <a:endParaRPr lang="el-GR" sz="3600" dirty="0" smtClean="0">
              <a:solidFill>
                <a:schemeClr val="tx2"/>
              </a:solidFill>
              <a:latin typeface="Comic Sans MS" pitchFamily="66" charset="0"/>
              <a:ea typeface="+mn-ea"/>
              <a:cs typeface="+mn-cs"/>
            </a:endParaRPr>
          </a:p>
        </p:txBody>
      </p:sp>
      <p:sp>
        <p:nvSpPr>
          <p:cNvPr id="3" name="2 - Θέση περιεχομένου"/>
          <p:cNvSpPr>
            <a:spLocks noGrp="1"/>
          </p:cNvSpPr>
          <p:nvPr>
            <p:ph idx="1"/>
          </p:nvPr>
        </p:nvSpPr>
        <p:spPr>
          <a:xfrm>
            <a:off x="1000100" y="1214422"/>
            <a:ext cx="7772400" cy="5500726"/>
          </a:xfrm>
        </p:spPr>
        <p:txBody>
          <a:bodyPr>
            <a:normAutofit/>
          </a:bodyPr>
          <a:lstStyle/>
          <a:p>
            <a:pPr lvl="0"/>
            <a:r>
              <a:rPr lang="el-GR" sz="3600" spc="-100" dirty="0" smtClean="0">
                <a:solidFill>
                  <a:schemeClr val="tx2"/>
                </a:solidFill>
                <a:latin typeface="Comic Sans MS" pitchFamily="66" charset="0"/>
              </a:rPr>
              <a:t>Η διάκριση</a:t>
            </a:r>
          </a:p>
          <a:p>
            <a:pPr lvl="0"/>
            <a:r>
              <a:rPr lang="el-GR" sz="3600" spc="-100" dirty="0" smtClean="0">
                <a:solidFill>
                  <a:schemeClr val="tx2"/>
                </a:solidFill>
                <a:latin typeface="Comic Sans MS" pitchFamily="66" charset="0"/>
              </a:rPr>
              <a:t>Για την τηλεόραση</a:t>
            </a:r>
          </a:p>
          <a:p>
            <a:pPr lvl="0"/>
            <a:r>
              <a:rPr lang="el-GR" sz="3600" spc="-100" dirty="0" smtClean="0">
                <a:solidFill>
                  <a:schemeClr val="tx2"/>
                </a:solidFill>
                <a:latin typeface="Comic Sans MS" pitchFamily="66" charset="0"/>
              </a:rPr>
              <a:t>Οι κληρονόμοι</a:t>
            </a:r>
          </a:p>
          <a:p>
            <a:pPr lvl="0"/>
            <a:r>
              <a:rPr lang="el-GR" sz="3600" spc="-100" dirty="0" smtClean="0">
                <a:solidFill>
                  <a:schemeClr val="tx2"/>
                </a:solidFill>
                <a:latin typeface="Comic Sans MS" pitchFamily="66" charset="0"/>
              </a:rPr>
              <a:t>Γλώσσα και συμβολική εξουσία</a:t>
            </a:r>
          </a:p>
          <a:p>
            <a:pPr lvl="0"/>
            <a:r>
              <a:rPr lang="el-GR" sz="3600" spc="-100" dirty="0" smtClean="0">
                <a:solidFill>
                  <a:schemeClr val="tx2"/>
                </a:solidFill>
                <a:latin typeface="Comic Sans MS" pitchFamily="66" charset="0"/>
              </a:rPr>
              <a:t>Κείμενα Κοινωνιολογίας</a:t>
            </a:r>
          </a:p>
          <a:p>
            <a:pPr lvl="0"/>
            <a:r>
              <a:rPr lang="el-GR" sz="3600" spc="-100" dirty="0" smtClean="0">
                <a:solidFill>
                  <a:schemeClr val="tx2"/>
                </a:solidFill>
                <a:latin typeface="Comic Sans MS" pitchFamily="66" charset="0"/>
              </a:rPr>
              <a:t>Αντεπίθεση πυρών</a:t>
            </a:r>
          </a:p>
          <a:p>
            <a:pPr lvl="0"/>
            <a:r>
              <a:rPr lang="el-GR" sz="3600" spc="-100" dirty="0" smtClean="0">
                <a:solidFill>
                  <a:schemeClr val="tx2"/>
                </a:solidFill>
                <a:latin typeface="Comic Sans MS" pitchFamily="66" charset="0"/>
              </a:rPr>
              <a:t>Η αίσθηση της πρακτικής</a:t>
            </a:r>
          </a:p>
          <a:p>
            <a:pPr lvl="0"/>
            <a:r>
              <a:rPr lang="el-GR" sz="3600" spc="-100" dirty="0" smtClean="0">
                <a:solidFill>
                  <a:schemeClr val="tx2"/>
                </a:solidFill>
                <a:latin typeface="Comic Sans MS" pitchFamily="66" charset="0"/>
              </a:rPr>
              <a:t>Η ανδρική </a:t>
            </a:r>
            <a:r>
              <a:rPr lang="el-GR" sz="3600" spc="-100" dirty="0" smtClean="0">
                <a:solidFill>
                  <a:schemeClr val="tx2"/>
                </a:solidFill>
                <a:latin typeface="Comic Sans MS" pitchFamily="66" charset="0"/>
              </a:rPr>
              <a:t>κυριαρχία</a:t>
            </a:r>
            <a:endParaRPr lang="el-GR" sz="3600" spc="-100" dirty="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a:t>
            </a:r>
            <a:endParaRPr lang="el-GR" dirty="0"/>
          </a:p>
        </p:txBody>
      </p:sp>
      <p:sp>
        <p:nvSpPr>
          <p:cNvPr id="3" name="2 - Θέση περιεχομένου"/>
          <p:cNvSpPr>
            <a:spLocks noGrp="1"/>
          </p:cNvSpPr>
          <p:nvPr>
            <p:ph idx="1"/>
          </p:nvPr>
        </p:nvSpPr>
        <p:spPr>
          <a:xfrm>
            <a:off x="785786" y="285728"/>
            <a:ext cx="7772400" cy="5141138"/>
          </a:xfrm>
        </p:spPr>
        <p:txBody>
          <a:bodyPr>
            <a:noAutofit/>
          </a:bodyPr>
          <a:lstStyle/>
          <a:p>
            <a:pPr lvl="0"/>
            <a:r>
              <a:rPr lang="el-GR" sz="3600" spc="-100" dirty="0" smtClean="0">
                <a:solidFill>
                  <a:schemeClr val="tx2"/>
                </a:solidFill>
                <a:latin typeface="Comic Sans MS" pitchFamily="66" charset="0"/>
              </a:rPr>
              <a:t>Οι κανόνες της τέχνης</a:t>
            </a:r>
          </a:p>
          <a:p>
            <a:pPr lvl="0"/>
            <a:r>
              <a:rPr lang="el-GR" sz="3600" spc="-100" dirty="0" smtClean="0">
                <a:solidFill>
                  <a:schemeClr val="tx2"/>
                </a:solidFill>
                <a:latin typeface="Comic Sans MS" pitchFamily="66" charset="0"/>
              </a:rPr>
              <a:t>Επιστήμη της επιστήμης και αναστοχασμός</a:t>
            </a:r>
          </a:p>
          <a:p>
            <a:pPr lvl="0"/>
            <a:r>
              <a:rPr lang="el-GR" sz="3600" spc="-100" dirty="0" smtClean="0">
                <a:solidFill>
                  <a:schemeClr val="tx2"/>
                </a:solidFill>
                <a:latin typeface="Comic Sans MS" pitchFamily="66" charset="0"/>
              </a:rPr>
              <a:t>Σχεδίασμα για μια αυτοανάλυση</a:t>
            </a:r>
          </a:p>
          <a:p>
            <a:pPr lvl="0"/>
            <a:r>
              <a:rPr lang="el-GR" sz="3600" spc="-100" dirty="0" smtClean="0">
                <a:solidFill>
                  <a:schemeClr val="tx2"/>
                </a:solidFill>
                <a:latin typeface="Comic Sans MS" pitchFamily="66" charset="0"/>
              </a:rPr>
              <a:t>Μάθημα πάνω στο μάθημα</a:t>
            </a:r>
          </a:p>
          <a:p>
            <a:pPr lvl="0"/>
            <a:r>
              <a:rPr lang="el-GR" sz="3600" spc="-100" dirty="0" smtClean="0">
                <a:solidFill>
                  <a:schemeClr val="tx2"/>
                </a:solidFill>
                <a:latin typeface="Comic Sans MS" pitchFamily="66" charset="0"/>
              </a:rPr>
              <a:t>Η τέχνη του κοινωνιολόγου</a:t>
            </a:r>
          </a:p>
          <a:p>
            <a:pPr lvl="0"/>
            <a:r>
              <a:rPr lang="el-GR" sz="3600" spc="-100" dirty="0" smtClean="0">
                <a:solidFill>
                  <a:schemeClr val="tx2"/>
                </a:solidFill>
                <a:latin typeface="Comic Sans MS" pitchFamily="66" charset="0"/>
              </a:rPr>
              <a:t>Πρακτικοί λόγοι</a:t>
            </a:r>
          </a:p>
          <a:p>
            <a:pPr lvl="0"/>
            <a:r>
              <a:rPr lang="el-GR" sz="3600" spc="-100" dirty="0" smtClean="0">
                <a:solidFill>
                  <a:schemeClr val="tx2"/>
                </a:solidFill>
                <a:latin typeface="Comic Sans MS" pitchFamily="66" charset="0"/>
              </a:rPr>
              <a:t>Κοινωνιολογία της παιδείας</a:t>
            </a:r>
          </a:p>
          <a:p>
            <a:pPr lvl="0"/>
            <a:r>
              <a:rPr lang="el-GR" sz="3600" spc="-100" dirty="0" smtClean="0">
                <a:solidFill>
                  <a:schemeClr val="tx2"/>
                </a:solidFill>
                <a:latin typeface="Comic Sans MS" pitchFamily="66" charset="0"/>
              </a:rPr>
              <a:t>Η αναπαραγωγή</a:t>
            </a:r>
          </a:p>
          <a:p>
            <a:pPr lvl="0"/>
            <a:r>
              <a:rPr lang="el-GR" sz="3600" spc="-100" dirty="0" smtClean="0">
                <a:solidFill>
                  <a:schemeClr val="tx2"/>
                </a:solidFill>
                <a:latin typeface="Comic Sans MS" pitchFamily="66" charset="0"/>
              </a:rPr>
              <a:t>Πασκαλιανοί διαλογισμοί</a:t>
            </a:r>
          </a:p>
          <a:p>
            <a:endParaRPr lang="el-GR" sz="3600" dirty="0" smtClean="0"/>
          </a:p>
          <a:p>
            <a:endParaRPr lang="el-GR"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78</TotalTime>
  <Words>425</Words>
  <Application>Microsoft Office PowerPoint</Application>
  <PresentationFormat>Προβολή στην οθόνη (4:3)</PresentationFormat>
  <Paragraphs>38</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Μετρό</vt:lpstr>
      <vt:lpstr>Πιέρ Μπουρντιέ</vt:lpstr>
      <vt:lpstr>Σπουδές </vt:lpstr>
      <vt:lpstr>Επιρροές </vt:lpstr>
      <vt:lpstr>    </vt:lpstr>
      <vt:lpstr>  </vt:lpstr>
      <vt:lpstr>Θεωρία </vt:lpstr>
      <vt:lpstr>Σκεπτικό </vt:lpstr>
      <vt:lpstr>Έργα </vt:lpstr>
      <vt:lpstr>  </vt:lpstr>
      <vt:lpstr>Είδη κεφαλαίων </vt:lpstr>
      <vt:lpstr>Το έργο του στην Ελλάδα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Πιέρ Μπουρντιέ</dc:title>
  <dc:creator>Kostas</dc:creator>
  <cp:lastModifiedBy>Kostas</cp:lastModifiedBy>
  <cp:revision>8</cp:revision>
  <dcterms:created xsi:type="dcterms:W3CDTF">2018-01-28T18:41:50Z</dcterms:created>
  <dcterms:modified xsi:type="dcterms:W3CDTF">2018-01-28T20:00:05Z</dcterms:modified>
</cp:coreProperties>
</file>